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18" r:id="rId1"/>
  </p:sldMasterIdLst>
  <p:notesMasterIdLst>
    <p:notesMasterId r:id="rId12"/>
  </p:notesMasterIdLst>
  <p:sldIdLst>
    <p:sldId id="263" r:id="rId2"/>
    <p:sldId id="27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" initials="G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2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tiff>
</file>

<file path=ppt/media/image1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92D2A-235E-4961-B7F8-251CA3B09926}" type="datetimeFigureOut">
              <a:rPr lang="hu-HU" smtClean="0"/>
              <a:t>2018. 05. 23.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AEC60-A05C-4AA8-AD39-C4FA024736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7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91DFC7-920A-43DB-A576-7CAA7D71368D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93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Fő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1637" y="1269554"/>
            <a:ext cx="875076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7824" y="3636000"/>
            <a:ext cx="8744577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églalap 7"/>
          <p:cNvSpPr/>
          <p:nvPr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00" y="5684400"/>
            <a:ext cx="5280000" cy="7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096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jezet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dirty="0"/>
              <a:t>Fejezetcím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Fejezet alcím</a:t>
            </a:r>
            <a:endParaRPr lang="en-US" dirty="0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6603187" y="6430339"/>
            <a:ext cx="4979213" cy="31336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967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lnSpc>
                <a:spcPct val="100000"/>
              </a:lnSpc>
              <a:spcBef>
                <a:spcPts val="400"/>
              </a:spcBef>
              <a:buSzPct val="100000"/>
              <a:buFont typeface="Bariol Regular" panose="02000506040000020003" pitchFamily="2" charset="0"/>
              <a:buChar char="&gt;"/>
              <a:defRPr/>
            </a:lvl2pPr>
            <a:lvl3pPr marL="1180800" indent="-216000">
              <a:lnSpc>
                <a:spcPct val="100000"/>
              </a:lnSpc>
              <a:spcBef>
                <a:spcPts val="400"/>
              </a:spcBef>
              <a:buSzPct val="100000"/>
              <a:buFont typeface="Bariol Regular" panose="02000506040000020003" pitchFamily="2" charset="0"/>
              <a:buChar char="–"/>
              <a:defRPr/>
            </a:lvl3pPr>
            <a:lvl4pPr marL="1566000" indent="-158400">
              <a:lnSpc>
                <a:spcPct val="100000"/>
              </a:lnSpc>
              <a:spcBef>
                <a:spcPts val="350"/>
              </a:spcBef>
              <a:buFont typeface="Arial" panose="020B0604020202020204" pitchFamily="34" charset="0"/>
              <a:buChar char="•"/>
              <a:defRPr/>
            </a:lvl4pPr>
            <a:lvl5pPr marL="2023200" indent="-158400">
              <a:lnSpc>
                <a:spcPct val="100000"/>
              </a:lnSpc>
              <a:spcBef>
                <a:spcPts val="35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3187751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5/23/2018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36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 userDrawn="1"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6482093"/>
              <a:ext cx="860703" cy="29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52514"/>
            <a:ext cx="10972800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4979213" cy="31336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pPr defTabSz="9144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pPr defTabSz="914400"/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609600" y="115200"/>
            <a:ext cx="109728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13165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  <p:sldLayoutId id="214748402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SzPct val="100000"/>
        <a:buFont typeface="Bariol Regular" panose="02000506040000020003" pitchFamily="2" charset="0"/>
        <a:buChar char="&gt;"/>
        <a:defRPr lang="hu-HU" sz="2800" kern="1200" dirty="0" smtClean="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6069" y="0"/>
            <a:ext cx="8750763" cy="2303462"/>
          </a:xfrm>
        </p:spPr>
        <p:txBody>
          <a:bodyPr/>
          <a:lstStyle/>
          <a:p>
            <a:pPr algn="ctr"/>
            <a:r>
              <a:rPr lang="hu-HU" dirty="0"/>
              <a:t>Mozgásrögzítő rendszer fejlesztése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6069" y="2919309"/>
            <a:ext cx="8744577" cy="2208746"/>
          </a:xfrm>
        </p:spPr>
        <p:txBody>
          <a:bodyPr/>
          <a:lstStyle/>
          <a:p>
            <a:r>
              <a:rPr lang="hu-HU" dirty="0"/>
              <a:t>Kovács Martin</a:t>
            </a:r>
          </a:p>
          <a:p>
            <a:r>
              <a:rPr lang="hu-HU" dirty="0"/>
              <a:t>Seregi Gábor</a:t>
            </a:r>
          </a:p>
          <a:p>
            <a:r>
              <a:rPr lang="en-US" dirty="0" err="1"/>
              <a:t>Konzulens</a:t>
            </a:r>
            <a:r>
              <a:rPr lang="en-US" dirty="0"/>
              <a:t>: Dr. </a:t>
            </a:r>
            <a:r>
              <a:rPr lang="en-US" dirty="0" err="1" smtClean="0"/>
              <a:t>Bl</a:t>
            </a:r>
            <a:r>
              <a:rPr lang="hu-HU" dirty="0" smtClean="0"/>
              <a:t>á</a:t>
            </a:r>
            <a:r>
              <a:rPr lang="en-US" dirty="0" err="1" smtClean="0"/>
              <a:t>zovics</a:t>
            </a:r>
            <a:r>
              <a:rPr lang="en-US" dirty="0" smtClean="0"/>
              <a:t> L</a:t>
            </a:r>
            <a:r>
              <a:rPr lang="hu-HU" dirty="0" smtClean="0"/>
              <a:t>á</a:t>
            </a:r>
            <a:r>
              <a:rPr lang="en-US" dirty="0" err="1" smtClean="0"/>
              <a:t>szl</a:t>
            </a:r>
            <a:r>
              <a:rPr lang="hu-HU" dirty="0"/>
              <a:t>ó</a:t>
            </a:r>
            <a:r>
              <a:rPr lang="en-US" dirty="0" smtClean="0"/>
              <a:t> </a:t>
            </a:r>
            <a:r>
              <a:rPr lang="en-US" dirty="0"/>
              <a:t>adj.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937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36" y="2425914"/>
            <a:ext cx="10972800" cy="792000"/>
          </a:xfrm>
        </p:spPr>
        <p:txBody>
          <a:bodyPr>
            <a:noAutofit/>
          </a:bodyPr>
          <a:lstStyle/>
          <a:p>
            <a:pPr algn="ctr"/>
            <a:r>
              <a:rPr lang="hu-HU" sz="6000" dirty="0"/>
              <a:t>Köszönjük a figyelmet!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1825625"/>
            <a:ext cx="7446425" cy="4657553"/>
          </a:xfrm>
        </p:spPr>
        <p:txBody>
          <a:bodyPr>
            <a:normAutofit/>
          </a:bodyPr>
          <a:lstStyle/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7667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ismertetése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Mozgásrögzítő rendszer fejlesztése</a:t>
            </a:r>
          </a:p>
          <a:p>
            <a:pPr lvl="1"/>
            <a:r>
              <a:rPr lang="hu-HU" sz="2000" dirty="0"/>
              <a:t>Keretrendszer implementálása ESP8266 mikrokontrolleren</a:t>
            </a:r>
          </a:p>
          <a:p>
            <a:pPr lvl="1"/>
            <a:r>
              <a:rPr lang="hu-HU" sz="2000" dirty="0" err="1"/>
              <a:t>Inerciális</a:t>
            </a:r>
            <a:r>
              <a:rPr lang="hu-HU" sz="2000" dirty="0"/>
              <a:t> szenzorok kezelése</a:t>
            </a:r>
          </a:p>
          <a:p>
            <a:r>
              <a:rPr lang="hu-HU" sz="2400" dirty="0"/>
              <a:t>Mozgásvezérlő szimulátor tervezése és implementálása</a:t>
            </a:r>
          </a:p>
          <a:p>
            <a:r>
              <a:rPr lang="hu-HU" sz="2400" dirty="0"/>
              <a:t>Mozgásvezérlő alkalmazás készítése egy humanoid robothoz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227753-51F3-9F44-BB0C-F6011B5D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00" y="3426153"/>
            <a:ext cx="3585883" cy="26894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987F89-13C6-7847-9B39-7A17CD3E9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667" y="3962279"/>
            <a:ext cx="1962665" cy="1962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B0FF06-45A0-274E-92A6-ED3B9B7B2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969" y="3379694"/>
            <a:ext cx="2782330" cy="278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32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Architektúra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539D9A-4A66-9A4C-AA09-F364C362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82" y="369332"/>
            <a:ext cx="8469435" cy="592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8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Mozgásrögzítő keretrendszer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91506"/>
            <a:ext cx="10058400" cy="3764234"/>
          </a:xfrm>
        </p:spPr>
        <p:txBody>
          <a:bodyPr>
            <a:normAutofit lnSpcReduction="10000"/>
          </a:bodyPr>
          <a:lstStyle/>
          <a:p>
            <a:r>
              <a:rPr lang="hu-HU" noProof="1"/>
              <a:t>ESP8266 mikrokontroller</a:t>
            </a:r>
          </a:p>
          <a:p>
            <a:pPr lvl="1"/>
            <a:r>
              <a:rPr lang="hu-HU" noProof="1"/>
              <a:t>ESPAsyncMQTT</a:t>
            </a:r>
          </a:p>
          <a:p>
            <a:pPr lvl="1"/>
            <a:r>
              <a:rPr lang="hu-HU" noProof="1"/>
              <a:t>ESPAsyncWebServer/TCP</a:t>
            </a:r>
          </a:p>
          <a:p>
            <a:r>
              <a:rPr lang="hu-HU" noProof="1"/>
              <a:t>Adafruit BNO055 szenzorok</a:t>
            </a:r>
          </a:p>
          <a:p>
            <a:pPr lvl="1"/>
            <a:r>
              <a:rPr lang="hu-HU" noProof="1"/>
              <a:t>Magas szintű API</a:t>
            </a:r>
          </a:p>
          <a:p>
            <a:pPr lvl="1"/>
            <a:r>
              <a:rPr lang="hu-HU" noProof="1"/>
              <a:t>Automatikus fuzionálás és kalibráció</a:t>
            </a:r>
          </a:p>
          <a:p>
            <a:r>
              <a:rPr lang="hu-HU" noProof="1"/>
              <a:t>Fejlesztés Arduino IDE-ben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D6B207-647A-334C-B290-CD3AD82B1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695" y="2205318"/>
            <a:ext cx="5510305" cy="413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3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Android</a:t>
            </a:r>
            <a:r>
              <a:rPr lang="hu-HU" dirty="0"/>
              <a:t> alkalmazás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22400"/>
            <a:ext cx="8097285" cy="5188914"/>
          </a:xfrm>
        </p:spPr>
        <p:txBody>
          <a:bodyPr>
            <a:noAutofit/>
          </a:bodyPr>
          <a:lstStyle/>
          <a:p>
            <a:r>
              <a:rPr lang="hu-HU" dirty="0"/>
              <a:t>Mozgásrögzítő rendszer konfigurációja</a:t>
            </a:r>
          </a:p>
          <a:p>
            <a:pPr lvl="1"/>
            <a:r>
              <a:rPr lang="hu-HU" dirty="0"/>
              <a:t>Hálózati beállítások módosítása</a:t>
            </a:r>
          </a:p>
          <a:p>
            <a:pPr lvl="1"/>
            <a:r>
              <a:rPr lang="hu-HU" dirty="0"/>
              <a:t>MQTT kliens paraméterezése</a:t>
            </a:r>
          </a:p>
          <a:p>
            <a:r>
              <a:rPr lang="hu-HU" dirty="0"/>
              <a:t>Humanoid robot konfigurációja</a:t>
            </a:r>
          </a:p>
          <a:p>
            <a:r>
              <a:rPr lang="hu-HU" dirty="0"/>
              <a:t>Mozgásrögzítés</a:t>
            </a:r>
          </a:p>
          <a:p>
            <a:r>
              <a:rPr lang="hu-HU" dirty="0"/>
              <a:t>Adatgyűjtés</a:t>
            </a:r>
          </a:p>
          <a:p>
            <a:r>
              <a:rPr lang="hu-HU" dirty="0" err="1"/>
              <a:t>Monitorozás</a:t>
            </a:r>
            <a:endParaRPr lang="hu-HU" dirty="0"/>
          </a:p>
        </p:txBody>
      </p:sp>
      <p:sp>
        <p:nvSpPr>
          <p:cNvPr id="6" name="TextBox 5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578AB6-FEB4-2A4F-9CFF-FDC85BFF9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6885" y="0"/>
            <a:ext cx="3493864" cy="621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16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MQTT kommunikáció</a:t>
            </a:r>
            <a:endParaRPr lang="hu-HU" dirty="0">
              <a:solidFill>
                <a:srgbClr val="0099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126" y="2141622"/>
            <a:ext cx="4896150" cy="4165382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1" y="1022400"/>
            <a:ext cx="7102642" cy="5188914"/>
          </a:xfrm>
        </p:spPr>
        <p:txBody>
          <a:bodyPr>
            <a:noAutofit/>
          </a:bodyPr>
          <a:lstStyle/>
          <a:p>
            <a:r>
              <a:rPr lang="hu-HU" dirty="0"/>
              <a:t>pehelysúlyú kommunikációs </a:t>
            </a:r>
            <a:r>
              <a:rPr lang="hu-HU" dirty="0" smtClean="0"/>
              <a:t>protokoll</a:t>
            </a:r>
          </a:p>
          <a:p>
            <a:r>
              <a:rPr lang="hu-HU" dirty="0" smtClean="0"/>
              <a:t>kis erőforrásigény és </a:t>
            </a:r>
            <a:r>
              <a:rPr lang="hu-HU" dirty="0" err="1" smtClean="0"/>
              <a:t>overhead</a:t>
            </a:r>
            <a:r>
              <a:rPr lang="hu-HU" dirty="0" smtClean="0"/>
              <a:t>, egyszerűség, skálázhatóság</a:t>
            </a:r>
          </a:p>
          <a:p>
            <a:r>
              <a:rPr lang="hu-HU" dirty="0" smtClean="0"/>
              <a:t>kliensek </a:t>
            </a:r>
            <a:r>
              <a:rPr lang="hu-HU" dirty="0"/>
              <a:t>brókeren keresztül küldenek üzeneteket (</a:t>
            </a:r>
            <a:r>
              <a:rPr lang="hu-HU" dirty="0" err="1"/>
              <a:t>publish</a:t>
            </a:r>
            <a:r>
              <a:rPr lang="hu-HU" dirty="0"/>
              <a:t>)</a:t>
            </a:r>
          </a:p>
          <a:p>
            <a:r>
              <a:rPr lang="hu-HU" dirty="0"/>
              <a:t>üzenet rendelkezik egy témával (</a:t>
            </a:r>
            <a:r>
              <a:rPr lang="hu-HU" dirty="0" err="1"/>
              <a:t>topic</a:t>
            </a:r>
            <a:r>
              <a:rPr lang="hu-HU" dirty="0"/>
              <a:t>) – küldő határozza meg</a:t>
            </a:r>
          </a:p>
          <a:p>
            <a:r>
              <a:rPr lang="hu-HU" dirty="0"/>
              <a:t>üzeneteket a bróker továbbítja az adott témára feliratkozott kliensek felé (</a:t>
            </a:r>
            <a:r>
              <a:rPr lang="hu-HU" dirty="0" err="1"/>
              <a:t>subscribe</a:t>
            </a:r>
            <a:r>
              <a:rPr lang="hu-HU" dirty="0"/>
              <a:t>)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269519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Mozgásvezérlő szimulátor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Unity</a:t>
            </a:r>
            <a:r>
              <a:rPr lang="hu-HU" dirty="0"/>
              <a:t> platformot választottuk</a:t>
            </a:r>
          </a:p>
          <a:p>
            <a:r>
              <a:rPr lang="hu-HU" dirty="0"/>
              <a:t>MQTT szerverre feliratkozni</a:t>
            </a:r>
          </a:p>
          <a:p>
            <a:pPr lvl="1"/>
            <a:r>
              <a:rPr lang="hu-HU" dirty="0"/>
              <a:t>M2Mqtt </a:t>
            </a:r>
            <a:r>
              <a:rPr lang="hu-HU" dirty="0" err="1"/>
              <a:t>library</a:t>
            </a:r>
            <a:endParaRPr lang="hu-HU" dirty="0"/>
          </a:p>
          <a:p>
            <a:pPr lvl="1"/>
            <a:r>
              <a:rPr lang="hu-HU" dirty="0"/>
              <a:t>Csontonként külön </a:t>
            </a:r>
            <a:r>
              <a:rPr lang="hu-HU" dirty="0" err="1"/>
              <a:t>topic</a:t>
            </a:r>
            <a:endParaRPr lang="hu-HU" dirty="0"/>
          </a:p>
          <a:p>
            <a:pPr lvl="1"/>
            <a:r>
              <a:rPr lang="hu-HU" dirty="0"/>
              <a:t>Beérkező üzenetek </a:t>
            </a:r>
            <a:r>
              <a:rPr lang="hu-HU" dirty="0" err="1"/>
              <a:t>parse-olása</a:t>
            </a:r>
            <a:r>
              <a:rPr lang="hu-HU" dirty="0"/>
              <a:t/>
            </a:r>
            <a:br>
              <a:rPr lang="hu-HU" dirty="0"/>
            </a:br>
            <a:r>
              <a:rPr lang="hu-HU" dirty="0" err="1"/>
              <a:t>kvaterniókká</a:t>
            </a:r>
            <a:r>
              <a:rPr lang="hu-HU" dirty="0"/>
              <a:t> </a:t>
            </a:r>
          </a:p>
          <a:p>
            <a:r>
              <a:rPr lang="hu-HU" dirty="0"/>
              <a:t>Robot mozgatása valós </a:t>
            </a:r>
            <a:r>
              <a:rPr lang="hu-HU" dirty="0" smtClean="0"/>
              <a:t>időben</a:t>
            </a:r>
            <a:endParaRPr lang="hu-HU" dirty="0"/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280A3-FE2C-2F41-A2DB-BD321DAFA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1314728"/>
            <a:ext cx="62103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041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5200"/>
            <a:ext cx="10972800" cy="792000"/>
          </a:xfrm>
        </p:spPr>
        <p:txBody>
          <a:bodyPr/>
          <a:lstStyle/>
          <a:p>
            <a:r>
              <a:rPr lang="hu-HU" dirty="0"/>
              <a:t>Eddig megvalósítottuk</a:t>
            </a:r>
            <a:endParaRPr lang="hu-HU" dirty="0">
              <a:solidFill>
                <a:srgbClr val="0099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10" name="video-1525347404.mp4">
            <a:hlinkClick r:id="" action="ppaction://media"/>
            <a:extLst>
              <a:ext uri="{FF2B5EF4-FFF2-40B4-BE49-F238E27FC236}">
                <a16:creationId xmlns:a16="http://schemas.microsoft.com/office/drawing/2014/main" id="{AAD08A2C-D7A5-1947-A9DC-013D78A8AB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33254" y="0"/>
            <a:ext cx="3558746" cy="6343262"/>
          </a:xfr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35B99-8DC6-D647-90EB-2E28C5EB1A6B}"/>
              </a:ext>
            </a:extLst>
          </p:cNvPr>
          <p:cNvSpPr txBox="1">
            <a:spLocks/>
          </p:cNvSpPr>
          <p:nvPr/>
        </p:nvSpPr>
        <p:spPr>
          <a:xfrm>
            <a:off x="609600" y="1052514"/>
            <a:ext cx="8023654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SzPct val="100000"/>
              <a:buFont typeface="Bariol Regular" panose="02000506040000020003" pitchFamily="2" charset="0"/>
              <a:buChar char="&gt;"/>
              <a:defRPr lang="hu-HU" sz="2800" kern="1200" dirty="0" smtClean="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A keretrendszer tetszőleges számú szenzor kezelésére fel van készítve</a:t>
            </a:r>
          </a:p>
          <a:p>
            <a:pPr lvl="1"/>
            <a:r>
              <a:rPr lang="hu-HU" dirty="0"/>
              <a:t>Egyelőre kettő van bekötve</a:t>
            </a:r>
          </a:p>
          <a:p>
            <a:r>
              <a:rPr lang="hu-HU" dirty="0"/>
              <a:t>A mozgásvezérlő szimulátor is minden csont mozgatására fel van készítve</a:t>
            </a:r>
          </a:p>
          <a:p>
            <a:r>
              <a:rPr lang="hu-HU" dirty="0" err="1"/>
              <a:t>Android</a:t>
            </a:r>
            <a:r>
              <a:rPr lang="hu-HU" dirty="0"/>
              <a:t> alkalmazással a mikrokontroller konfigurálható</a:t>
            </a:r>
          </a:p>
        </p:txBody>
      </p:sp>
    </p:spTree>
    <p:extLst>
      <p:ext uri="{BB962C8B-B14F-4D97-AF65-F5344CB8AC3E}">
        <p14:creationId xmlns:p14="http://schemas.microsoft.com/office/powerpoint/2010/main" val="91996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További teendők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1825625"/>
            <a:ext cx="7446425" cy="4657553"/>
          </a:xfrm>
        </p:spPr>
        <p:txBody>
          <a:bodyPr>
            <a:normAutofit/>
          </a:bodyPr>
          <a:lstStyle/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6E00303-7103-4240-AE3F-80AC6FC28DDC}"/>
              </a:ext>
            </a:extLst>
          </p:cNvPr>
          <p:cNvSpPr txBox="1">
            <a:spLocks/>
          </p:cNvSpPr>
          <p:nvPr/>
        </p:nvSpPr>
        <p:spPr>
          <a:xfrm>
            <a:off x="609600" y="1052514"/>
            <a:ext cx="8023654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SzPct val="100000"/>
              <a:buFont typeface="Bariol Regular" panose="02000506040000020003" pitchFamily="2" charset="0"/>
              <a:buChar char="&gt;"/>
              <a:defRPr lang="hu-HU" sz="2800" kern="1200" dirty="0" smtClean="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További szenzorok bekötése</a:t>
            </a:r>
          </a:p>
          <a:p>
            <a:r>
              <a:rPr lang="hu-HU" dirty="0"/>
              <a:t>A szenzorokból egy testhez álló ruha készítése</a:t>
            </a:r>
          </a:p>
          <a:p>
            <a:r>
              <a:rPr lang="hu-HU" dirty="0"/>
              <a:t>A humanoid robot felhasználása</a:t>
            </a:r>
          </a:p>
          <a:p>
            <a:r>
              <a:rPr lang="hu-HU" dirty="0"/>
              <a:t>Mérések és esettanulmány értékelése</a:t>
            </a:r>
          </a:p>
          <a:p>
            <a:r>
              <a:rPr lang="hu-HU" dirty="0"/>
              <a:t>Esetleg webes </a:t>
            </a:r>
            <a:r>
              <a:rPr lang="hu-HU" dirty="0" err="1"/>
              <a:t>dashboard</a:t>
            </a:r>
            <a:r>
              <a:rPr lang="hu-HU" dirty="0"/>
              <a:t> kliens készítése</a:t>
            </a:r>
          </a:p>
          <a:p>
            <a:pPr lvl="1"/>
            <a:r>
              <a:rPr lang="hu-HU" dirty="0"/>
              <a:t>Mérések, adatok megjelenítése</a:t>
            </a:r>
          </a:p>
          <a:p>
            <a:pPr lvl="1"/>
            <a:r>
              <a:rPr lang="hu-HU" dirty="0"/>
              <a:t>Konfiguráció segítése</a:t>
            </a:r>
          </a:p>
        </p:txBody>
      </p:sp>
    </p:spTree>
    <p:extLst>
      <p:ext uri="{BB962C8B-B14F-4D97-AF65-F5344CB8AC3E}">
        <p14:creationId xmlns:p14="http://schemas.microsoft.com/office/powerpoint/2010/main" val="38127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Egyszerű síkidomok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447</TotalTime>
  <Words>207</Words>
  <Application>Microsoft Office PowerPoint</Application>
  <PresentationFormat>Szélesvásznú</PresentationFormat>
  <Paragraphs>71</Paragraphs>
  <Slides>10</Slides>
  <Notes>1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10</vt:i4>
      </vt:variant>
    </vt:vector>
  </HeadingPairs>
  <TitlesOfParts>
    <vt:vector size="15" baseType="lpstr">
      <vt:lpstr>Arial</vt:lpstr>
      <vt:lpstr>Bariol Light</vt:lpstr>
      <vt:lpstr>Bariol Regular</vt:lpstr>
      <vt:lpstr>Calibri</vt:lpstr>
      <vt:lpstr>Office-téma</vt:lpstr>
      <vt:lpstr>Mozgásrögzítő rendszer fejlesztése</vt:lpstr>
      <vt:lpstr>Feladat ismertetése</vt:lpstr>
      <vt:lpstr>Architektúra</vt:lpstr>
      <vt:lpstr>Mozgásrögzítő keretrendszer</vt:lpstr>
      <vt:lpstr>Android alkalmazás</vt:lpstr>
      <vt:lpstr>MQTT kommunikáció</vt:lpstr>
      <vt:lpstr>Mozgásvezérlő szimulátor</vt:lpstr>
      <vt:lpstr>Eddig megvalósítottuk</vt:lpstr>
      <vt:lpstr>További teendők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prezentáció készítése</dc:title>
  <dc:creator>Ákos Dudás</dc:creator>
  <cp:lastModifiedBy>Gábor Seregi</cp:lastModifiedBy>
  <cp:revision>54</cp:revision>
  <dcterms:created xsi:type="dcterms:W3CDTF">2015-06-24T10:40:22Z</dcterms:created>
  <dcterms:modified xsi:type="dcterms:W3CDTF">2018-05-23T14:36:52Z</dcterms:modified>
</cp:coreProperties>
</file>

<file path=docProps/thumbnail.jpeg>
</file>